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459" r:id="rId3"/>
    <p:sldId id="448" r:id="rId4"/>
    <p:sldId id="446" r:id="rId5"/>
    <p:sldId id="451" r:id="rId6"/>
    <p:sldId id="452" r:id="rId7"/>
    <p:sldId id="453" r:id="rId8"/>
    <p:sldId id="455" r:id="rId9"/>
    <p:sldId id="456" r:id="rId10"/>
    <p:sldId id="454" r:id="rId11"/>
    <p:sldId id="457" r:id="rId12"/>
    <p:sldId id="458" r:id="rId13"/>
    <p:sldId id="460" r:id="rId14"/>
    <p:sldId id="425" r:id="rId15"/>
    <p:sldId id="426" r:id="rId16"/>
    <p:sldId id="427" r:id="rId17"/>
    <p:sldId id="338" r:id="rId18"/>
    <p:sldId id="339" r:id="rId19"/>
    <p:sldId id="340" r:id="rId20"/>
    <p:sldId id="423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FE62A-B0FE-4F17-9C85-142714C187A4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9CF7C-4EC0-4927-9592-D93CF5CC16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17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F88F88-8FA8-64E0-C115-0F8EBFAA4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041F60-A0AA-A65B-516F-95A40E5C6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071C7E-BFAA-6118-7F3C-2B7D9A57F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27A1-188C-480A-B00E-A12A8C49452F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F21DC0-DE7B-53DA-D8DE-F04F8BAD6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10CCC2-0078-AFA4-AA70-E0EAFF05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5876-3F19-4743-89ED-67127B4C08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605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F1965-9E4E-DB3A-21EF-6DEE0583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191D8F-2F6E-A124-C38B-7166C4246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E82F4E-F1EE-C2FC-7E32-2D993C11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27A1-188C-480A-B00E-A12A8C49452F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35C4A2-0E09-9D16-EF3C-B834B3BB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0E230A-DBE7-3435-F31A-3BEABCCA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5876-3F19-4743-89ED-67127B4C08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46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BA0FC5E-8AC9-AC1D-7B07-774A53A8B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584E670-38A4-537C-2F7B-852C4F849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419D9-6926-C2E9-DF5C-C9636D2C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27A1-188C-480A-B00E-A12A8C49452F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5BDAC7-F17C-33FF-41F5-C42A5552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8B7CDE-26E6-091E-3D84-122BB3D66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5876-3F19-4743-89ED-67127B4C08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991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26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97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04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32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86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02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314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01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9A3C5-1103-1B39-70CB-441794229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DB583F-92BA-D729-03AC-92C67120A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9D478C-3F8E-FC0B-8E1B-F1F010401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27A1-188C-480A-B00E-A12A8C49452F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F0E858-BE1E-114C-1CF0-96D79F0D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3D4BDA-973B-48FE-E8E8-2B00830FE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5876-3F19-4743-89ED-67127B4C08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66981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923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799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040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53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D5BF9-16FF-74F5-5729-B133BE79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D78CA-C708-A1D3-D428-568285656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DAC015-0C70-3BF5-2FFD-EF8B17167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27A1-188C-480A-B00E-A12A8C49452F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CDB7E3-F370-D640-740C-8871C5C62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63E695-D97A-1026-16C5-422104C3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5876-3F19-4743-89ED-67127B4C08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52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1CAFBA-A637-1B2C-6031-6CBF2722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473400-6DA6-3FBA-6E09-813E56E33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818AF9-B347-19BF-F59A-54A0DD149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968BBB1-9BF1-47C2-6EB6-5A5BC916F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27A1-188C-480A-B00E-A12A8C49452F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4214CA-F394-C63A-C35B-D0F339557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273E52-6534-0242-417F-C4EB36ED9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5876-3F19-4743-89ED-67127B4C08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816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12173E-C458-0362-4C66-207CC5936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FEAA91-CC5A-05DD-B50F-256CBE9C4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23248A-E33D-9E63-CEFB-7D29FD10E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5F8ED86-A866-9087-B000-FF9E20B1FB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58B813E-5626-73AF-8D86-571361D26F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33258B-195E-D474-7551-CBC479E5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27A1-188C-480A-B00E-A12A8C49452F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659F17-87F5-14B9-CCBE-1BD29F87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56A1574-1DD7-07C2-BF36-48B61C0D8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5876-3F19-4743-89ED-67127B4C08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299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BA82F0-2800-8EC9-5ECA-D0A7D8DE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E840F8-E1CA-BCDD-DFBF-B01874DA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27A1-188C-480A-B00E-A12A8C49452F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33A85C-8506-D4AC-2F58-5DC65508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9989CF-F92E-3E71-4A4A-50CC292DD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5876-3F19-4743-89ED-67127B4C08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090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34D6BB-5AF8-F88E-DFC4-0B19DD337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27A1-188C-480A-B00E-A12A8C49452F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49697E7-C0C2-2723-F438-D032C2081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56F6EE-B0AB-0426-A04D-791DF71DE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5876-3F19-4743-89ED-67127B4C08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098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BF133-FCB2-2852-7728-1538E2F2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E18DC3-66DA-274D-F3E2-CA13C6AE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0BB616-126D-F2D9-1218-31C9EEB61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B43BA7-3361-FB12-29FC-7EF1DC961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27A1-188C-480A-B00E-A12A8C49452F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4836EB-4D89-48CE-2D6A-BB71918A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8A220A-6E24-6AD7-6103-6CA5BAA9B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5876-3F19-4743-89ED-67127B4C08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279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05731-2B31-5FDE-53D3-CA48DD90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1F1AD4E-FF8F-1CD8-C36D-058691CE06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B87520-4675-B3CC-EA64-0713675BB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EEC8AA-2E78-6E56-4927-EB60F1CB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27A1-188C-480A-B00E-A12A8C49452F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E30065-BEBB-A517-AFB8-79D3BD2D6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296E52-9DC0-4AC8-ADD5-FE75D5837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5876-3F19-4743-89ED-67127B4C08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8955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198A03-DA37-D1C9-1E39-31C0D147A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C2C3A3-8F55-854A-378F-C27673460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F2A211-2F2E-4EBB-9EB8-488F37191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A27A1-188C-480A-B00E-A12A8C49452F}" type="datetimeFigureOut">
              <a:rPr lang="de-DE" smtClean="0"/>
              <a:t>06.02.2023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10045D-98A9-0A93-391F-A452B44FA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795DA9-EDA5-105B-0A82-E21F2C75A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A5876-3F19-4743-89ED-67127B4C08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944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1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youtube.com/watch?v=-sgSMTU0kts" TargetMode="Externa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N6dTZH-HDs" TargetMode="External"/><Relationship Id="rId7" Type="http://schemas.openxmlformats.org/officeDocument/2006/relationships/hyperlink" Target="https://www.youtube.com/watch?v=08uVOYvCSUM" TargetMode="External"/><Relationship Id="rId2" Type="http://schemas.openxmlformats.org/officeDocument/2006/relationships/hyperlink" Target="https://www.youtube.com/watch?v=9fVEpwtrKhQ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youtube.com/watch?v=IgFBIaFwkrM" TargetMode="External"/><Relationship Id="rId5" Type="http://schemas.openxmlformats.org/officeDocument/2006/relationships/hyperlink" Target="https://www.youtube.com/watch?v=7DT_STOKBfU" TargetMode="External"/><Relationship Id="rId4" Type="http://schemas.openxmlformats.org/officeDocument/2006/relationships/hyperlink" Target="https://www.youtube.com/watch?v=DHi-QElh9E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3FCCDE-7893-11F5-A7B0-AA3AD512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Leuchtende Röhren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C98567-A966-5D55-338C-D0FE3DD4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867" y="5609757"/>
            <a:ext cx="10515600" cy="639156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hlinkClick r:id="rId2"/>
              </a:rPr>
              <a:t>https://www.youtube.com/watch?v=-sgSMTU0kts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draußen, Windmühle, Personen, Outdoorobjekt enthält.&#10;&#10;Automatisch generierte Beschreibung">
            <a:extLst>
              <a:ext uri="{FF2B5EF4-FFF2-40B4-BE49-F238E27FC236}">
                <a16:creationId xmlns:a16="http://schemas.microsoft.com/office/drawing/2014/main" id="{BF855421-F459-BF9A-A0D5-9B03BEB97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5" y="1690688"/>
            <a:ext cx="5492044" cy="365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6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8DEEE-A4C6-67E1-A360-FFABE9CB8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Elektrische Spannung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63CE340A-7525-5412-421A-BE3CE10E6D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11164"/>
                <a:ext cx="10596239" cy="4007746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8580" indent="0">
                  <a:buNone/>
                </a:pPr>
                <a:r>
                  <a:rPr lang="de-DE" sz="2400" dirty="0"/>
                  <a:t>Wir eine Probeladung </a:t>
                </a:r>
                <a14:m>
                  <m:oMath xmlns:m="http://schemas.openxmlformats.org/officeDocument/2006/math">
                    <m:r>
                      <a:rPr lang="de-DE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e-DE" sz="2400" dirty="0"/>
                  <a:t> von einem Anfangspunkt zu einem Endpunkt innerhalb eines elektrischen Feldes verschoben, ändert sich das Potential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de-DE" sz="2400" dirty="0"/>
                  <a:t> für die Ladung </a:t>
                </a:r>
                <a14:m>
                  <m:oMath xmlns:m="http://schemas.openxmlformats.org/officeDocument/2006/math">
                    <m:r>
                      <a:rPr lang="de-DE" sz="2400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e-DE" sz="2400" dirty="0"/>
                  <a:t>. Diese Änderung des Potentials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de-DE" sz="2400" dirty="0"/>
                  <a:t> wird als Spannung </a:t>
                </a:r>
                <a14:m>
                  <m:oMath xmlns:m="http://schemas.openxmlformats.org/officeDocument/2006/math">
                    <m:r>
                      <a:rPr lang="de-DE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400" dirty="0"/>
                  <a:t>bezeichnet.</a:t>
                </a:r>
              </a:p>
              <a:p>
                <a:pPr marL="68580" indent="0">
                  <a:buNone/>
                </a:pPr>
                <a:endParaRPr lang="de-DE" sz="2400" dirty="0"/>
              </a:p>
              <a:p>
                <a:pPr marL="68580" indent="0">
                  <a:buFont typeface="Arial" panose="020B0604020202020204" pitchFamily="34" charset="0"/>
                  <a:buNone/>
                </a:pPr>
                <a:r>
                  <a:rPr lang="de-DE" sz="2400" dirty="0"/>
                  <a:t>Formelzeichen (Symbol): </a:t>
                </a:r>
                <a14:m>
                  <m:oMath xmlns:m="http://schemas.openxmlformats.org/officeDocument/2006/math">
                    <m:r>
                      <a:rPr lang="de-DE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endParaRPr lang="de-DE" sz="2400" dirty="0"/>
              </a:p>
              <a:p>
                <a:pPr marL="68580" indent="0">
                  <a:buNone/>
                </a:pPr>
                <a:r>
                  <a:rPr lang="de-DE" sz="2400" dirty="0"/>
                  <a:t>Einheit: [</a:t>
                </a:r>
                <a14:m>
                  <m:oMath xmlns:m="http://schemas.openxmlformats.org/officeDocument/2006/math">
                    <m:r>
                      <a:rPr lang="de-DE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sz="2400" dirty="0"/>
                  <a:t>] = 1</a:t>
                </a:r>
                <a:r>
                  <a:rPr lang="de-DE" sz="2400" baseline="-25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b="0" i="0" dirty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de-DE" sz="2400" dirty="0"/>
                          <m:t>= 1</m:t>
                        </m:r>
                        <m:r>
                          <m:rPr>
                            <m:nor/>
                          </m:rPr>
                          <a:rPr lang="de-DE" sz="2400" baseline="-25000" dirty="0"/>
                          <m:t> </m:t>
                        </m:r>
                        <m:f>
                          <m:fPr>
                            <m:ctrlPr>
                              <a:rPr lang="de-DE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2400" b="0" i="0" dirty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de-DE" sz="2400" b="0" i="0" dirty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den>
                        </m:f>
                      </m:e>
                    </m:d>
                  </m:oMath>
                </a14:m>
                <a:endParaRPr lang="de-DE" sz="2400" dirty="0"/>
              </a:p>
              <a:p>
                <a:pPr marL="68580" indent="0">
                  <a:buNone/>
                </a:pPr>
                <a:r>
                  <a:rPr lang="de-DE" sz="2400" dirty="0"/>
                  <a:t>Formel: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Ende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Anfang</m:t>
                        </m:r>
                      </m:sub>
                    </m:sSub>
                  </m:oMath>
                </a14:m>
                <a:endParaRPr lang="de-DE" sz="2400" i="1" dirty="0"/>
              </a:p>
            </p:txBody>
          </p:sp>
        </mc:Choice>
        <mc:Fallback xmlns="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63CE340A-7525-5412-421A-BE3CE10E6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11164"/>
                <a:ext cx="10596239" cy="4007746"/>
              </a:xfrm>
              <a:prstGeom prst="rect">
                <a:avLst/>
              </a:prstGeom>
              <a:blipFill>
                <a:blip r:embed="rId2"/>
                <a:stretch>
                  <a:fillRect l="-172" t="-905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853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83B087-F125-F78D-5D9C-116C1A8F7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3152A58-7014-DD81-856A-5453293CB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Elektrische Spannung - Stromkreis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C9B74DF-B0A9-516B-3C7E-9BA4483E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04" y="1823308"/>
            <a:ext cx="8865274" cy="45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88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7CEA22-B5DE-5F1F-565D-7151C403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z="4000" dirty="0"/>
              <a:t>Superkondensator-Straßenbahn</a:t>
            </a:r>
            <a:endParaRPr lang="de-DE" dirty="0"/>
          </a:p>
        </p:txBody>
      </p:sp>
      <p:sp>
        <p:nvSpPr>
          <p:cNvPr id="4" name="Rechteck 2">
            <a:extLst>
              <a:ext uri="{FF2B5EF4-FFF2-40B4-BE49-F238E27FC236}">
                <a16:creationId xmlns:a16="http://schemas.microsoft.com/office/drawing/2014/main" id="{397A6696-C076-6048-CA80-36443EFBF1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11363"/>
            <a:ext cx="10901218" cy="372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66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66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66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66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66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6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6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6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6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buNone/>
            </a:pPr>
            <a:r>
              <a:rPr lang="de-DE" altLang="de-DE" sz="2400" i="0" dirty="0">
                <a:latin typeface="+mn-lt"/>
              </a:rPr>
              <a:t>Superkondensator-Straßenbahn in Changsha fahren ohne Oberleitung. Die 30-sekündige Zeit an den Haltestellen wird zum Aufladen eines Kondensators genutzt, um mit 380 Personen bis 70 km/h ca. 3-5 km zur nächsten Haltestelle zu fahren (2016). </a:t>
            </a:r>
          </a:p>
          <a:p>
            <a:pPr marL="0" indent="0" eaLnBrk="1" hangingPunct="1">
              <a:buNone/>
            </a:pPr>
            <a:br>
              <a:rPr lang="de-DE" altLang="de-DE" dirty="0"/>
            </a:b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784801-1117-5617-04EB-6E7A8DBC9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65" y="3768955"/>
            <a:ext cx="4099546" cy="2723920"/>
          </a:xfrm>
          <a:prstGeom prst="rect">
            <a:avLst/>
          </a:prstGeom>
        </p:spPr>
      </p:pic>
      <p:pic>
        <p:nvPicPr>
          <p:cNvPr id="7" name="Picture 4" descr="https://image.futurezone.at/images/cfs_616w/1297248/kondensator_siemens.jpg">
            <a:extLst>
              <a:ext uri="{FF2B5EF4-FFF2-40B4-BE49-F238E27FC236}">
                <a16:creationId xmlns:a16="http://schemas.microsoft.com/office/drawing/2014/main" id="{822DD549-3A0A-C950-7D8C-B5CFD2308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744" y="3718963"/>
            <a:ext cx="4724833" cy="313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B7C8655-17CA-FF0E-67F5-4B929258F17E}"/>
              </a:ext>
            </a:extLst>
          </p:cNvPr>
          <p:cNvSpPr txBox="1"/>
          <p:nvPr/>
        </p:nvSpPr>
        <p:spPr>
          <a:xfrm>
            <a:off x="838200" y="1459855"/>
            <a:ext cx="5322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LB S.103</a:t>
            </a:r>
          </a:p>
        </p:txBody>
      </p:sp>
    </p:spTree>
    <p:extLst>
      <p:ext uri="{BB962C8B-B14F-4D97-AF65-F5344CB8AC3E}">
        <p14:creationId xmlns:p14="http://schemas.microsoft.com/office/powerpoint/2010/main" val="209910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F12F04-1C63-4C4E-944A-FAA014F70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Kondensator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CC949A-FBD5-41B6-884C-B305216CE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7490" y="1804711"/>
            <a:ext cx="7272924" cy="3841652"/>
          </a:xfrm>
        </p:spPr>
        <p:txBody>
          <a:bodyPr>
            <a:normAutofit/>
          </a:bodyPr>
          <a:lstStyle/>
          <a:p>
            <a:pPr marL="68580" indent="0" algn="just">
              <a:buNone/>
            </a:pPr>
            <a:r>
              <a:rPr lang="de-DE" sz="2200" dirty="0"/>
              <a:t>Ein Kondensator ist ein Bauelement zur Speicherung von elektrischer Ladung und somit elektrischer Energie. Er besteht aus sich gegenüberliegenden leitenden Schichten, die durch einen Isolator (Di-</a:t>
            </a:r>
            <a:r>
              <a:rPr lang="de-DE" sz="2200" dirty="0" err="1"/>
              <a:t>elektrikum</a:t>
            </a:r>
            <a:r>
              <a:rPr lang="de-DE" sz="2200" dirty="0"/>
              <a:t>) getrennt sind.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9ECFA9-CF08-435C-B5D1-1C01174CB0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86" y="3789040"/>
            <a:ext cx="3757389" cy="2088482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C44F74-5766-4287-84CB-8AEFFAD2DD98}"/>
              </a:ext>
            </a:extLst>
          </p:cNvPr>
          <p:cNvGrpSpPr/>
          <p:nvPr/>
        </p:nvGrpSpPr>
        <p:grpSpPr>
          <a:xfrm>
            <a:off x="6817053" y="3789041"/>
            <a:ext cx="2491730" cy="1954983"/>
            <a:chOff x="5293053" y="3789040"/>
            <a:chExt cx="2491730" cy="1954983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61908F5-0110-4F3D-AF9D-FFC22EFE6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053" y="3789040"/>
              <a:ext cx="2491730" cy="1754928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EFB834B5-DC2D-4E27-A170-CB216126DCC2}"/>
                </a:ext>
              </a:extLst>
            </p:cNvPr>
            <p:cNvSpPr txBox="1"/>
            <p:nvPr/>
          </p:nvSpPr>
          <p:spPr>
            <a:xfrm>
              <a:off x="5673659" y="5343913"/>
              <a:ext cx="19239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Schaltzeichen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1BA8083E-9434-4688-AF6D-A78F67EB9988}"/>
              </a:ext>
            </a:extLst>
          </p:cNvPr>
          <p:cNvSpPr txBox="1"/>
          <p:nvPr/>
        </p:nvSpPr>
        <p:spPr>
          <a:xfrm>
            <a:off x="3451432" y="5830336"/>
            <a:ext cx="261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Plattenkondensator</a:t>
            </a:r>
          </a:p>
        </p:txBody>
      </p:sp>
    </p:spTree>
    <p:extLst>
      <p:ext uri="{BB962C8B-B14F-4D97-AF65-F5344CB8AC3E}">
        <p14:creationId xmlns:p14="http://schemas.microsoft.com/office/powerpoint/2010/main" val="1182642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10F3FF-5EC6-497B-BFAF-608578238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99" y="561395"/>
            <a:ext cx="11111345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Kondensator: Kapazität und gespeicherte Energie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312531AE-53CD-40ED-9C1B-41F24A2ED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2798" y="1988840"/>
                <a:ext cx="9947565" cy="4587452"/>
              </a:xfrm>
              <a:noFill/>
              <a:ln w="25400">
                <a:solidFill>
                  <a:srgbClr val="C00000"/>
                </a:solidFill>
              </a:ln>
            </p:spPr>
            <p:txBody>
              <a:bodyPr>
                <a:normAutofit/>
              </a:bodyPr>
              <a:lstStyle/>
              <a:p>
                <a:pPr marL="68580" indent="0">
                  <a:buNone/>
                </a:pPr>
                <a:r>
                  <a:rPr lang="de-DE" sz="2000" dirty="0"/>
                  <a:t>Die Kapazität eines Kondensators gibt an, wie viel elektrische Ladung der Kondensator bei einer Spannung von 1</a:t>
                </a:r>
                <a:r>
                  <a:rPr lang="de-DE" sz="2000" baseline="-25000" dirty="0"/>
                  <a:t> </a:t>
                </a:r>
                <a:r>
                  <a:rPr lang="de-DE" sz="2000" dirty="0"/>
                  <a:t>V speichern kann.</a:t>
                </a:r>
                <a:br>
                  <a:rPr lang="de-DE" sz="2000" dirty="0"/>
                </a:br>
                <a:br>
                  <a:rPr lang="de-DE" sz="2000" dirty="0"/>
                </a:br>
                <a:r>
                  <a:rPr lang="de-DE" sz="2000" dirty="0"/>
                  <a:t>Formelzeichen (Symbol):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sz="2000" dirty="0"/>
              </a:p>
              <a:p>
                <a:pPr marL="68580" indent="0">
                  <a:buNone/>
                </a:pPr>
                <a:r>
                  <a:rPr lang="de-DE" sz="2000" dirty="0"/>
                  <a:t>Einheit: [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000" dirty="0"/>
                  <a:t>] = 1</a:t>
                </a:r>
                <a:r>
                  <a:rPr lang="de-DE" sz="2000" baseline="-25000" dirty="0"/>
                  <a:t> </a:t>
                </a:r>
                <a:r>
                  <a:rPr lang="de-DE" sz="2000" dirty="0"/>
                  <a:t>F (ein Farad)</a:t>
                </a:r>
              </a:p>
              <a:p>
                <a:pPr marL="68580" indent="0">
                  <a:buNone/>
                </a:pPr>
                <a:r>
                  <a:rPr lang="de-DE" sz="2000" dirty="0"/>
                  <a:t>Formel: </a:t>
                </a:r>
              </a:p>
              <a:p>
                <a:pPr marL="68580" indent="0">
                  <a:buNone/>
                </a:pPr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r>
                  <a:rPr lang="de-DE" sz="2000" dirty="0"/>
                  <a:t> (allgemein) 	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>
                      <m:f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de-DE" sz="2000" dirty="0"/>
                  <a:t> (Plattenkondensator)</a:t>
                </a:r>
              </a:p>
              <a:p>
                <a:pPr marL="68580" indent="0">
                  <a:buNone/>
                </a:pP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sz="2000" dirty="0"/>
                  <a:t> – Spannung am Kondensator 	 </a:t>
                </a:r>
                <a14:m>
                  <m:oMath xmlns:m="http://schemas.openxmlformats.org/officeDocument/2006/math"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2000" dirty="0"/>
                  <a:t> – Plattenfläche</a:t>
                </a:r>
                <a:br>
                  <a:rPr lang="de-DE" sz="2000" dirty="0"/>
                </a:b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/>
                      </a:rPr>
                      <m:t>𝑄</m:t>
                    </m:r>
                  </m:oMath>
                </a14:m>
                <a:r>
                  <a:rPr lang="de-DE" sz="2000" dirty="0"/>
                  <a:t> – Ladung am Kondensator		 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sz="2000" dirty="0"/>
                  <a:t> – Plattenabstand </a:t>
                </a:r>
              </a:p>
              <a:p>
                <a:pPr marL="68580" indent="0">
                  <a:buNone/>
                </a:pPr>
                <a:endParaRPr lang="de-DE" sz="2000" dirty="0"/>
              </a:p>
              <a:p>
                <a:pPr marL="68580" indent="0">
                  <a:buNone/>
                </a:pPr>
                <a:r>
                  <a:rPr lang="de-DE" sz="2000" dirty="0"/>
                  <a:t>gespeicherte Energie: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sz="2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sz="2000" i="1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2000" i="1" dirty="0"/>
              </a:p>
            </p:txBody>
          </p:sp>
        </mc:Choice>
        <mc:Fallback xmlns="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312531AE-53CD-40ED-9C1B-41F24A2ED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2798" y="1988840"/>
                <a:ext cx="9947565" cy="4587452"/>
              </a:xfrm>
              <a:blipFill>
                <a:blip r:embed="rId2"/>
                <a:stretch>
                  <a:fillRect t="-396"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9C6151CA-0D50-D734-4222-CA23AE289EF2}"/>
              </a:ext>
            </a:extLst>
          </p:cNvPr>
          <p:cNvSpPr txBox="1"/>
          <p:nvPr/>
        </p:nvSpPr>
        <p:spPr>
          <a:xfrm>
            <a:off x="8136370" y="5964249"/>
            <a:ext cx="225598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/>
              <a:t>DE: Kapazität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19DE7DA-E13C-DB80-13C1-1B5C77E7D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6280" y="4503589"/>
            <a:ext cx="2255981" cy="8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9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BE6557-FC8B-4C49-9DE2-6EA84347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Aufgabe: Kondensator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D8FB96-8F46-474E-932C-490E9700C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de-DE" dirty="0"/>
              <a:t>Ein Kondensator mit einer Kapazität von </a:t>
            </a:r>
            <a:br>
              <a:rPr lang="de-DE" dirty="0"/>
            </a:br>
            <a:r>
              <a:rPr lang="de-DE" dirty="0"/>
              <a:t>2,4 </a:t>
            </a:r>
            <a:r>
              <a:rPr lang="el-GR" dirty="0"/>
              <a:t>μ</a:t>
            </a:r>
            <a:r>
              <a:rPr lang="de-DE" dirty="0"/>
              <a:t>F wird mit einer Spannung von 120</a:t>
            </a:r>
            <a:r>
              <a:rPr lang="de-DE" baseline="-25000" dirty="0"/>
              <a:t> </a:t>
            </a:r>
            <a:r>
              <a:rPr lang="de-DE" dirty="0"/>
              <a:t>V aufgeladen.</a:t>
            </a:r>
          </a:p>
          <a:p>
            <a:pPr marL="525780" indent="-457200">
              <a:buFont typeface="+mj-lt"/>
              <a:buAutoNum type="alphaLcParenR"/>
            </a:pPr>
            <a:r>
              <a:rPr lang="de-DE" dirty="0"/>
              <a:t>Berechne die im Kondensator gespeicherte Energie.</a:t>
            </a:r>
          </a:p>
          <a:p>
            <a:pPr marL="525780" indent="-457200">
              <a:buFont typeface="+mj-lt"/>
              <a:buAutoNum type="alphaLcParenR"/>
            </a:pPr>
            <a:r>
              <a:rPr lang="de-DE" dirty="0"/>
              <a:t>Berechne die Höhe, um die ein Körper </a:t>
            </a:r>
            <a:br>
              <a:rPr lang="de-DE" dirty="0"/>
            </a:br>
            <a:r>
              <a:rPr lang="de-DE" dirty="0"/>
              <a:t>(</a:t>
            </a:r>
            <a:r>
              <a:rPr lang="de-DE" i="1" dirty="0"/>
              <a:t>m</a:t>
            </a:r>
            <a:r>
              <a:rPr lang="de-DE" dirty="0"/>
              <a:t> = 10</a:t>
            </a:r>
            <a:r>
              <a:rPr lang="de-DE" baseline="-25000" dirty="0"/>
              <a:t> </a:t>
            </a:r>
            <a:r>
              <a:rPr lang="de-DE" dirty="0"/>
              <a:t>g) mit dieser Energie gehoben werden kann.</a:t>
            </a:r>
          </a:p>
        </p:txBody>
      </p:sp>
    </p:spTree>
    <p:extLst>
      <p:ext uri="{BB962C8B-B14F-4D97-AF65-F5344CB8AC3E}">
        <p14:creationId xmlns:p14="http://schemas.microsoft.com/office/powerpoint/2010/main" val="1258977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1B5691-D35C-4B5C-B04F-55BA6F752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Die elektrische Feldstärke in homogenen Feldern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642E58-016F-45E5-9ACD-BDECDF2ED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5808DFD-D437-4252-84DC-6EBF7C4C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842" y="2276872"/>
            <a:ext cx="5952040" cy="41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49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1B5691-D35C-4B5C-B04F-55BA6F752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Die elektrische Feldstärke in homogenen Feldern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B642E58-016F-45E5-9ACD-BDECDF2ED4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7492" y="2323652"/>
                <a:ext cx="7200916" cy="3697636"/>
              </a:xfrm>
              <a:ln w="25400">
                <a:solidFill>
                  <a:srgbClr val="C00000"/>
                </a:solidFill>
              </a:ln>
            </p:spPr>
            <p:txBody>
              <a:bodyPr>
                <a:normAutofit lnSpcReduction="10000"/>
              </a:bodyPr>
              <a:lstStyle/>
              <a:p>
                <a:pPr marL="68580" indent="0">
                  <a:buNone/>
                </a:pPr>
                <a:r>
                  <a:rPr lang="de-DE" dirty="0"/>
                  <a:t>Für das homogene Feld innerhalb eines Plattenkondensators gilt:</a:t>
                </a:r>
                <a:br>
                  <a:rPr lang="de-DE" dirty="0"/>
                </a:br>
                <a:br>
                  <a:rPr lang="de-DE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marL="68580" indent="0">
                  <a:buNone/>
                </a:pPr>
                <a:endParaRPr lang="de-DE" dirty="0"/>
              </a:p>
              <a:p>
                <a:pPr marL="68580" indent="0">
                  <a:buNone/>
                </a:pPr>
                <a:r>
                  <a:rPr lang="de-DE" i="1" dirty="0"/>
                  <a:t>U – </a:t>
                </a:r>
                <a:r>
                  <a:rPr lang="de-DE" dirty="0"/>
                  <a:t>Spannung zwischen den Platten</a:t>
                </a:r>
              </a:p>
              <a:p>
                <a:pPr marL="68580" indent="0">
                  <a:buNone/>
                </a:pPr>
                <a:r>
                  <a:rPr lang="de-DE" i="1" dirty="0"/>
                  <a:t>d – </a:t>
                </a:r>
                <a:r>
                  <a:rPr lang="de-DE" dirty="0"/>
                  <a:t>Abstand der Platten</a:t>
                </a:r>
                <a:endParaRPr lang="de-DE" i="1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B642E58-016F-45E5-9ACD-BDECDF2ED4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7492" y="2323652"/>
                <a:ext cx="7200916" cy="3697636"/>
              </a:xfrm>
              <a:blipFill>
                <a:blip r:embed="rId2"/>
                <a:stretch>
                  <a:fillRect l="-591" t="-2455" r="-591"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C5808DFD-D437-4252-84DC-6EBF7C4C5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962" y="2852936"/>
            <a:ext cx="2448272" cy="169664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3871FF4-54C8-6C51-88A8-8A84B3A35E15}"/>
              </a:ext>
            </a:extLst>
          </p:cNvPr>
          <p:cNvSpPr txBox="1"/>
          <p:nvPr/>
        </p:nvSpPr>
        <p:spPr>
          <a:xfrm>
            <a:off x="2463800" y="6262042"/>
            <a:ext cx="5322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Herleitung!</a:t>
            </a:r>
          </a:p>
        </p:txBody>
      </p:sp>
    </p:spTree>
    <p:extLst>
      <p:ext uri="{BB962C8B-B14F-4D97-AF65-F5344CB8AC3E}">
        <p14:creationId xmlns:p14="http://schemas.microsoft.com/office/powerpoint/2010/main" val="384945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47F0AE-00C3-40D4-B6EA-CDF59FA6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Übungsaufgaben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98323D-1813-4B09-8D78-697076C46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552" y="1605324"/>
            <a:ext cx="6336820" cy="4848012"/>
          </a:xfrm>
        </p:spPr>
        <p:txBody>
          <a:bodyPr>
            <a:normAutofit fontScale="85000" lnSpcReduction="20000"/>
          </a:bodyPr>
          <a:lstStyle/>
          <a:p>
            <a:pPr marL="525780" indent="-457200">
              <a:buFont typeface="+mj-lt"/>
              <a:buAutoNum type="arabicPeriod"/>
            </a:pPr>
            <a:r>
              <a:rPr lang="de-DE" dirty="0"/>
              <a:t>Berechne die Feldstärke in einem Punkt eines Raumes, wenn dort auf eine elektrische Ladung mit 10 </a:t>
            </a:r>
            <a:r>
              <a:rPr lang="de-DE" dirty="0" err="1"/>
              <a:t>nC</a:t>
            </a:r>
            <a:r>
              <a:rPr lang="de-DE" dirty="0"/>
              <a:t> eine Kraft von 2</a:t>
            </a:r>
            <a:r>
              <a:rPr lang="de-DE" baseline="30000" dirty="0"/>
              <a:t> </a:t>
            </a:r>
            <a:r>
              <a:rPr lang="de-DE" dirty="0" err="1"/>
              <a:t>mN</a:t>
            </a:r>
            <a:r>
              <a:rPr lang="de-DE" dirty="0"/>
              <a:t> ausgeübt wird.</a:t>
            </a:r>
          </a:p>
          <a:p>
            <a:pPr marL="525780" indent="-457200">
              <a:buFont typeface="+mj-lt"/>
              <a:buAutoNum type="arabicPeriod"/>
            </a:pPr>
            <a:r>
              <a:rPr lang="de-DE" dirty="0"/>
              <a:t>Berechne die Feldstärke in einem Punkt eines Raumes, wenn dort auf eine elektrische Ladung mit 3 </a:t>
            </a:r>
            <a:r>
              <a:rPr lang="el-GR" dirty="0"/>
              <a:t>μ</a:t>
            </a:r>
            <a:r>
              <a:rPr lang="de-DE" dirty="0"/>
              <a:t>C eine Kraft von 0,06</a:t>
            </a:r>
            <a:r>
              <a:rPr lang="de-DE" baseline="30000" dirty="0"/>
              <a:t> </a:t>
            </a:r>
            <a:r>
              <a:rPr lang="de-DE" dirty="0"/>
              <a:t>N ausgeübt wird.</a:t>
            </a:r>
          </a:p>
          <a:p>
            <a:pPr marL="525780" indent="-457200">
              <a:buFont typeface="+mj-lt"/>
              <a:buAutoNum type="arabicPeriod"/>
            </a:pPr>
            <a:r>
              <a:rPr lang="de-DE" dirty="0"/>
              <a:t>LB S.123 Nr.14</a:t>
            </a:r>
          </a:p>
          <a:p>
            <a:pPr marL="525780" indent="-457200">
              <a:buFont typeface="+mj-lt"/>
              <a:buAutoNum type="arabicPeriod"/>
            </a:pPr>
            <a:r>
              <a:rPr lang="de-DE" dirty="0"/>
              <a:t>Die Spannung zwischen zwei Kondensatorplatten beträgt 1,5</a:t>
            </a:r>
            <a:r>
              <a:rPr lang="de-DE" baseline="-25000" dirty="0"/>
              <a:t> </a:t>
            </a:r>
            <a:r>
              <a:rPr lang="de-DE" dirty="0"/>
              <a:t>kV und der Plattenabstand ist 3,2</a:t>
            </a:r>
            <a:r>
              <a:rPr lang="de-DE" baseline="-25000" dirty="0"/>
              <a:t> </a:t>
            </a:r>
            <a:r>
              <a:rPr lang="de-DE" dirty="0"/>
              <a:t>cm. Berechne, wie groß die Kraft auf eine Ladung von 20</a:t>
            </a:r>
            <a:r>
              <a:rPr lang="de-DE" baseline="-25000" dirty="0"/>
              <a:t> </a:t>
            </a:r>
            <a:r>
              <a:rPr lang="de-DE" dirty="0" err="1"/>
              <a:t>nC</a:t>
            </a:r>
            <a:r>
              <a:rPr lang="de-DE" dirty="0"/>
              <a:t>. </a:t>
            </a:r>
          </a:p>
          <a:p>
            <a:pPr marL="525780" indent="-457200">
              <a:buFont typeface="+mj-lt"/>
              <a:buAutoNum type="arabicPeriod"/>
            </a:pP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DC08B87-C8F8-4519-8E1F-45CABA0C22AE}"/>
                  </a:ext>
                </a:extLst>
              </p:cNvPr>
              <p:cNvSpPr txBox="1"/>
              <p:nvPr/>
            </p:nvSpPr>
            <p:spPr>
              <a:xfrm>
                <a:off x="3590404" y="5838338"/>
                <a:ext cx="4620768" cy="430887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6858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de-DE" sz="2200" i="1">
                          <a:latin typeface="Cambria Math" panose="02040503050406030204" pitchFamily="18" charset="0"/>
                        </a:rPr>
                        <m:t>=9,375 · </m:t>
                      </m:r>
                      <m:sSup>
                        <m:sSup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de-DE" sz="2200" i="1" baseline="-25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220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de-DE" sz="2200">
                          <a:latin typeface="Cambria Math" panose="02040503050406030204" pitchFamily="18" charset="0"/>
                        </a:rPr>
                        <m:t>=937,5 µ</m:t>
                      </m:r>
                      <m:r>
                        <m:rPr>
                          <m:sty m:val="p"/>
                        </m:rPr>
                        <a:rPr lang="de-DE" sz="220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de-DE" sz="220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1DC08B87-C8F8-4519-8E1F-45CABA0C2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404" y="5838338"/>
                <a:ext cx="4620768" cy="430887"/>
              </a:xfrm>
              <a:prstGeom prst="rect">
                <a:avLst/>
              </a:prstGeom>
              <a:blipFill>
                <a:blip r:embed="rId2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9291E84-F3EA-443A-AD1D-A7FC4A42252F}"/>
                  </a:ext>
                </a:extLst>
              </p:cNvPr>
              <p:cNvSpPr txBox="1"/>
              <p:nvPr/>
            </p:nvSpPr>
            <p:spPr>
              <a:xfrm>
                <a:off x="8040216" y="2968954"/>
                <a:ext cx="2199972" cy="723981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6858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sz="2200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de-DE" sz="2200" i="1">
                          <a:latin typeface="Cambria Math" panose="02040503050406030204" pitchFamily="18" charset="0"/>
                        </a:rPr>
                        <m:t>00</m:t>
                      </m:r>
                      <m:sSub>
                        <m:sSub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sz="2200"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sz="220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de-DE" sz="22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9291E84-F3EA-443A-AD1D-A7FC4A422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2968954"/>
                <a:ext cx="2199972" cy="7239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136FCEB-AC51-4A54-97D7-FCB3C7B7DB83}"/>
                  </a:ext>
                </a:extLst>
              </p:cNvPr>
              <p:cNvSpPr txBox="1"/>
              <p:nvPr/>
            </p:nvSpPr>
            <p:spPr>
              <a:xfrm>
                <a:off x="8040216" y="1784747"/>
                <a:ext cx="2199972" cy="723981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6858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sz="2200" i="1">
                          <a:latin typeface="Cambria Math" panose="02040503050406030204" pitchFamily="18" charset="0"/>
                        </a:rPr>
                        <m:t>=2·</m:t>
                      </m:r>
                      <m:sSup>
                        <m:sSup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f>
                        <m:f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sz="2200"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sz="220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de-DE" sz="22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136FCEB-AC51-4A54-97D7-FCB3C7B7D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1784747"/>
                <a:ext cx="2199972" cy="7239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A43F3BD-85B3-4AA1-92E2-A0467BC68B63}"/>
                  </a:ext>
                </a:extLst>
              </p:cNvPr>
              <p:cNvSpPr txBox="1"/>
              <p:nvPr/>
            </p:nvSpPr>
            <p:spPr>
              <a:xfrm>
                <a:off x="4655840" y="4153162"/>
                <a:ext cx="2489896" cy="430887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6858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2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de-DE" sz="2200" i="1">
                          <a:latin typeface="Cambria Math" panose="02040503050406030204" pitchFamily="18" charset="0"/>
                        </a:rPr>
                        <m:t>=6,5·</m:t>
                      </m:r>
                      <m:sSup>
                        <m:sSupPr>
                          <m:ctrlPr>
                            <a:rPr lang="de-DE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2200" i="1"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de-DE" sz="220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de-DE" sz="22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A43F3BD-85B3-4AA1-92E2-A0467BC68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153162"/>
                <a:ext cx="248989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6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6003E43-8AF6-4E35-80EA-F0E90CBC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Elektrisches Feld, Influenz, Feldlinienmodell, Feldstärke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A052D96-7CC5-4417-AD48-28E15F7504FA}"/>
              </a:ext>
            </a:extLst>
          </p:cNvPr>
          <p:cNvSpPr txBox="1"/>
          <p:nvPr/>
        </p:nvSpPr>
        <p:spPr>
          <a:xfrm>
            <a:off x="2567490" y="2323652"/>
            <a:ext cx="691288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400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Grießkörnerversuch (Elektrische Feldlinien) - YouTube</a:t>
            </a:r>
            <a:endParaRPr lang="de-DE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EB945B-5DCC-49E2-AE57-9FBE8027703D}"/>
              </a:ext>
            </a:extLst>
          </p:cNvPr>
          <p:cNvSpPr txBox="1"/>
          <p:nvPr/>
        </p:nvSpPr>
        <p:spPr>
          <a:xfrm>
            <a:off x="2552618" y="3142572"/>
            <a:ext cx="4620768" cy="337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80"/>
              </a:lnSpc>
              <a:spcAft>
                <a:spcPts val="800"/>
              </a:spcAft>
            </a:pPr>
            <a:r>
              <a:rPr lang="de-DE" sz="2400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Elektrisches Feld (E-Feld) - YouTube</a:t>
            </a:r>
            <a:endParaRPr lang="de-DE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0A8D0ED-A701-49E6-921F-BFD983A66298}"/>
              </a:ext>
            </a:extLst>
          </p:cNvPr>
          <p:cNvSpPr txBox="1"/>
          <p:nvPr/>
        </p:nvSpPr>
        <p:spPr>
          <a:xfrm>
            <a:off x="2567490" y="3749635"/>
            <a:ext cx="7128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 Elektrisches Feld 1 - Telekolleg - YouTube</a:t>
            </a:r>
            <a:endParaRPr lang="de-D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6995F4C-1846-40F3-9C84-216794CEAAB8}"/>
              </a:ext>
            </a:extLst>
          </p:cNvPr>
          <p:cNvSpPr txBox="1"/>
          <p:nvPr/>
        </p:nvSpPr>
        <p:spPr>
          <a:xfrm>
            <a:off x="2552618" y="4489266"/>
            <a:ext cx="64088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04 Elektrisches Feld 2 - Telekolleg - YouTube</a:t>
            </a:r>
            <a:endParaRPr lang="de-D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EF4AF2B-A89E-4486-B813-586223A9D3B7}"/>
              </a:ext>
            </a:extLst>
          </p:cNvPr>
          <p:cNvSpPr txBox="1"/>
          <p:nvPr/>
        </p:nvSpPr>
        <p:spPr>
          <a:xfrm>
            <a:off x="2552560" y="5220913"/>
            <a:ext cx="69278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Influenz und </a:t>
            </a:r>
            <a:r>
              <a:rPr lang="de-DE" sz="2400" u="sng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Faradayscher</a:t>
            </a:r>
            <a:r>
              <a:rPr lang="de-DE" sz="2400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Käfig - YouTube</a:t>
            </a:r>
            <a:endParaRPr lang="de-D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50E821-AE4C-46F4-AD33-93F80C658963}"/>
              </a:ext>
            </a:extLst>
          </p:cNvPr>
          <p:cNvSpPr txBox="1"/>
          <p:nvPr/>
        </p:nvSpPr>
        <p:spPr>
          <a:xfrm>
            <a:off x="2552560" y="5876955"/>
            <a:ext cx="7488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Blitze &amp; der faradaysche Käfig - YouTube</a:t>
            </a:r>
            <a:endParaRPr lang="de-DE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65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0E75E-44CB-E547-6801-5D90C8993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Coulombsches</a:t>
            </a:r>
            <a:r>
              <a:rPr lang="de-DE" dirty="0"/>
              <a:t> Gesetz – elektr. Potential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5DE2DA-6E73-5D55-4D27-EDC4D6169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CAB1E7-D7FD-9E57-4EDE-E9AADEFF5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09" y="1836448"/>
            <a:ext cx="9513337" cy="4736931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DF6430F-B5E6-02BA-75C3-B39CD7AB38F7}"/>
              </a:ext>
            </a:extLst>
          </p:cNvPr>
          <p:cNvGrpSpPr/>
          <p:nvPr/>
        </p:nvGrpSpPr>
        <p:grpSpPr>
          <a:xfrm>
            <a:off x="9070109" y="4017818"/>
            <a:ext cx="221673" cy="221673"/>
            <a:chOff x="8968509" y="2697018"/>
            <a:chExt cx="729673" cy="729673"/>
          </a:xfrm>
        </p:grpSpPr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A401466C-4DBA-4202-D6EC-55F33E1F6D00}"/>
                </a:ext>
              </a:extLst>
            </p:cNvPr>
            <p:cNvCxnSpPr/>
            <p:nvPr/>
          </p:nvCxnSpPr>
          <p:spPr>
            <a:xfrm>
              <a:off x="8968509" y="2697018"/>
              <a:ext cx="729673" cy="72967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9745A94E-B160-160D-64DD-847EF85E91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8509" y="2697018"/>
              <a:ext cx="729673" cy="72967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86B240C-557E-076B-3732-BF3D009A8C13}"/>
                  </a:ext>
                </a:extLst>
              </p:cNvPr>
              <p:cNvSpPr txBox="1"/>
              <p:nvPr/>
            </p:nvSpPr>
            <p:spPr>
              <a:xfrm>
                <a:off x="8986982" y="4248650"/>
                <a:ext cx="60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de-DE" sz="24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de-DE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86B240C-557E-076B-3732-BF3D009A8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982" y="4248650"/>
                <a:ext cx="609600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924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8DEEE-A4C6-67E1-A360-FFABE9CB8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Elektrisches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63CE340A-7525-5412-421A-BE3CE10E6D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11163"/>
                <a:ext cx="10596239" cy="3559827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8580" indent="0">
                  <a:buNone/>
                </a:pPr>
                <a:r>
                  <a:rPr lang="de-DE" sz="2400" dirty="0"/>
                  <a:t>Das elektrische Potential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de-DE" sz="2400" dirty="0"/>
                  <a:t> in einem Punkt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i="0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de-DE" sz="2400" dirty="0"/>
                  <a:t> des elektrischen Feldes bezieht sich auf die Arbeit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de-DE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400" b="0" i="0" dirty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de-DE" sz="2400" b="0" i="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sz="24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de-DE" sz="2400" b="0" i="0" dirty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de-DE" sz="2400" dirty="0"/>
                  <a:t>, die benötigt wird, um eine Probeladung </a:t>
                </a:r>
                <a14:m>
                  <m:oMath xmlns:m="http://schemas.openxmlformats.org/officeDocument/2006/math">
                    <m:r>
                      <a:rPr lang="de-DE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e-DE" sz="2400" dirty="0"/>
                  <a:t> von einem festen Bezugspunkt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de-DE" sz="240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2400" dirty="0"/>
                  <a:t> zu einem Punkt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de-DE" sz="2400" dirty="0"/>
                  <a:t> zu verschieben. </a:t>
                </a:r>
              </a:p>
              <a:p>
                <a:pPr marL="68580" indent="0">
                  <a:buFont typeface="Arial" panose="020B0604020202020204" pitchFamily="34" charset="0"/>
                  <a:buNone/>
                </a:pPr>
                <a:r>
                  <a:rPr lang="de-DE" sz="2400" dirty="0"/>
                  <a:t>Formelzeichen (Symbol): </a:t>
                </a:r>
                <a14:m>
                  <m:oMath xmlns:m="http://schemas.openxmlformats.org/officeDocument/2006/math">
                    <m:r>
                      <a:rPr lang="de-DE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de-DE" sz="2400" dirty="0"/>
              </a:p>
              <a:p>
                <a:pPr marL="68580" indent="0">
                  <a:buNone/>
                </a:pPr>
                <a:r>
                  <a:rPr lang="de-DE" sz="2400" dirty="0"/>
                  <a:t>Einheit: [</a:t>
                </a:r>
                <a14:m>
                  <m:oMath xmlns:m="http://schemas.openxmlformats.org/officeDocument/2006/math">
                    <m:r>
                      <a:rPr lang="de-DE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de-DE" sz="2400" dirty="0"/>
                  <a:t>] = 1</a:t>
                </a:r>
                <a:r>
                  <a:rPr lang="de-DE" sz="2400" baseline="-25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b="0" i="0" dirty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de-DE" sz="2400" dirty="0"/>
                          <m:t>= 1</m:t>
                        </m:r>
                        <m:r>
                          <m:rPr>
                            <m:nor/>
                          </m:rPr>
                          <a:rPr lang="de-DE" sz="2400" baseline="-25000" dirty="0"/>
                          <m:t> </m:t>
                        </m:r>
                        <m:f>
                          <m:fPr>
                            <m:ctrlPr>
                              <a:rPr lang="de-DE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de-DE" sz="2400" b="0" i="0" dirty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de-DE" sz="2400" b="0" i="0" dirty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den>
                        </m:f>
                      </m:e>
                    </m:d>
                  </m:oMath>
                </a14:m>
                <a:endParaRPr lang="de-DE" sz="2400" dirty="0"/>
              </a:p>
              <a:p>
                <a:pPr marL="68580" indent="0">
                  <a:buNone/>
                </a:pPr>
                <a:r>
                  <a:rPr lang="de-DE" sz="2400" dirty="0"/>
                  <a:t>Formel: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de-DE" sz="240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sSub>
                              <m:sSubPr>
                                <m:ctrlPr>
                                  <a:rPr lang="de-DE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 sz="2400" dirty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a:rPr lang="de-DE" sz="24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de-DE" sz="2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de-DE" sz="2400" dirty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num>
                      <m:den>
                        <m:r>
                          <a:rPr lang="de-DE" sz="240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endParaRPr lang="de-DE" sz="2400" i="1" dirty="0"/>
              </a:p>
            </p:txBody>
          </p:sp>
        </mc:Choice>
        <mc:Fallback xmlns="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63CE340A-7525-5412-421A-BE3CE10E6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11163"/>
                <a:ext cx="10596239" cy="3559827"/>
              </a:xfrm>
              <a:prstGeom prst="rect">
                <a:avLst/>
              </a:prstGeom>
              <a:blipFill>
                <a:blip r:embed="rId2"/>
                <a:stretch>
                  <a:fillRect l="-172" t="-1019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07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B6F70-239D-A2A7-4B0E-25E581F53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Elektrisches Potential - Anschaulich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BB3A266-5285-07E2-B29E-094C27B26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95" y="2011363"/>
            <a:ext cx="9241210" cy="4160837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3F6B3A4-2679-688A-BC6A-76ACFD1D98CB}"/>
              </a:ext>
            </a:extLst>
          </p:cNvPr>
          <p:cNvSpPr/>
          <p:nvPr/>
        </p:nvSpPr>
        <p:spPr>
          <a:xfrm>
            <a:off x="838200" y="2873829"/>
            <a:ext cx="1886339" cy="16141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93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B6F70-239D-A2A7-4B0E-25E581F53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Elektrisches Potential - Anschaulich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3B4CB78-B58E-3493-73D0-B42AE7CB4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95" y="2011363"/>
            <a:ext cx="9241210" cy="4160837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9695610-965D-B9BB-2E80-5E5BF342BB4A}"/>
              </a:ext>
            </a:extLst>
          </p:cNvPr>
          <p:cNvSpPr/>
          <p:nvPr/>
        </p:nvSpPr>
        <p:spPr>
          <a:xfrm>
            <a:off x="873712" y="3113526"/>
            <a:ext cx="1886339" cy="16141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9D9FA6B-390D-D9A1-AAF6-967F407ECE33}"/>
              </a:ext>
            </a:extLst>
          </p:cNvPr>
          <p:cNvSpPr txBox="1"/>
          <p:nvPr/>
        </p:nvSpPr>
        <p:spPr>
          <a:xfrm>
            <a:off x="2539013" y="3355759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-</a:t>
            </a:r>
            <a:endParaRPr lang="de-DE" b="1" dirty="0">
              <a:solidFill>
                <a:srgbClr val="C00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DE8FFE4-8937-CC10-39E1-7B32086B4F28}"/>
              </a:ext>
            </a:extLst>
          </p:cNvPr>
          <p:cNvSpPr txBox="1"/>
          <p:nvPr/>
        </p:nvSpPr>
        <p:spPr>
          <a:xfrm>
            <a:off x="5142714" y="2330959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-</a:t>
            </a:r>
            <a:endParaRPr lang="de-DE" b="1" dirty="0">
              <a:solidFill>
                <a:srgbClr val="C0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2AAD64-326D-929B-2287-9A13DDAF11FB}"/>
              </a:ext>
            </a:extLst>
          </p:cNvPr>
          <p:cNvSpPr txBox="1"/>
          <p:nvPr/>
        </p:nvSpPr>
        <p:spPr>
          <a:xfrm>
            <a:off x="5160470" y="3586591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-</a:t>
            </a:r>
            <a:endParaRPr lang="de-DE" b="1" dirty="0">
              <a:solidFill>
                <a:srgbClr val="C00000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BE6CFA4E-F678-F097-8541-4C408C6ECCC3}"/>
              </a:ext>
            </a:extLst>
          </p:cNvPr>
          <p:cNvSpPr txBox="1">
            <a:spLocks/>
          </p:cNvSpPr>
          <p:nvPr/>
        </p:nvSpPr>
        <p:spPr>
          <a:xfrm>
            <a:off x="1397494" y="5879887"/>
            <a:ext cx="9815004" cy="8461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Das elektrische Potential</a:t>
            </a:r>
            <a:r>
              <a:rPr kumimoji="0" lang="de-DE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beschreibt den Energiezustand in einem bestimmten Punkt in einem elektr. Feld.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03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53EFED11-C0D4-7D7A-7A11-0937267B9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Äquipotentialflächen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FA56945-A973-3569-7BE3-C0E8A96A2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192"/>
            <a:ext cx="10515600" cy="900196"/>
          </a:xfrm>
          <a:ln w="25400"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Die Flächen, die das gleiche Potential besitzen, heißen </a:t>
            </a:r>
            <a:r>
              <a:rPr lang="de-DE" sz="2400" dirty="0" err="1"/>
              <a:t>Äquipoten-tialflächen</a:t>
            </a:r>
            <a:r>
              <a:rPr lang="de-DE" sz="2400" dirty="0"/>
              <a:t>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CB695D9-DA24-1F01-2A48-4C667A377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889670"/>
            <a:ext cx="4962005" cy="379284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B427987-EECC-CB83-8675-67B8FD410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886" y="2889670"/>
            <a:ext cx="5600402" cy="37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2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B6F70-239D-A2A7-4B0E-25E581F53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Elektrische Spannung - Anschaulich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3B4CB78-B58E-3493-73D0-B42AE7CB4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95" y="2011363"/>
            <a:ext cx="9241210" cy="4160837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9695610-965D-B9BB-2E80-5E5BF342BB4A}"/>
              </a:ext>
            </a:extLst>
          </p:cNvPr>
          <p:cNvSpPr/>
          <p:nvPr/>
        </p:nvSpPr>
        <p:spPr>
          <a:xfrm>
            <a:off x="873712" y="3113526"/>
            <a:ext cx="1886339" cy="16141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9D9FA6B-390D-D9A1-AAF6-967F407ECE33}"/>
              </a:ext>
            </a:extLst>
          </p:cNvPr>
          <p:cNvSpPr txBox="1"/>
          <p:nvPr/>
        </p:nvSpPr>
        <p:spPr>
          <a:xfrm>
            <a:off x="2539013" y="3355759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-</a:t>
            </a:r>
            <a:endParaRPr lang="de-DE" b="1" dirty="0">
              <a:solidFill>
                <a:srgbClr val="C00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DE8FFE4-8937-CC10-39E1-7B32086B4F28}"/>
              </a:ext>
            </a:extLst>
          </p:cNvPr>
          <p:cNvSpPr txBox="1"/>
          <p:nvPr/>
        </p:nvSpPr>
        <p:spPr>
          <a:xfrm>
            <a:off x="5142714" y="2330959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-</a:t>
            </a:r>
            <a:endParaRPr lang="de-DE" b="1" dirty="0">
              <a:solidFill>
                <a:srgbClr val="C0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2AAD64-326D-929B-2287-9A13DDAF11FB}"/>
              </a:ext>
            </a:extLst>
          </p:cNvPr>
          <p:cNvSpPr txBox="1"/>
          <p:nvPr/>
        </p:nvSpPr>
        <p:spPr>
          <a:xfrm>
            <a:off x="5160470" y="3586591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-</a:t>
            </a:r>
            <a:endParaRPr lang="de-DE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317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0E848D2-3C81-DB35-AF36-FDB967978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95" y="2011363"/>
            <a:ext cx="9241210" cy="4160837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76FC46E-4E62-B287-7943-D7BEE0F09E2B}"/>
              </a:ext>
            </a:extLst>
          </p:cNvPr>
          <p:cNvSpPr txBox="1"/>
          <p:nvPr/>
        </p:nvSpPr>
        <p:spPr>
          <a:xfrm>
            <a:off x="2539013" y="3355759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-</a:t>
            </a:r>
            <a:endParaRPr lang="de-DE" b="1" dirty="0">
              <a:solidFill>
                <a:srgbClr val="C0000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BE47083-FBC3-1306-1427-BFC835E799EC}"/>
              </a:ext>
            </a:extLst>
          </p:cNvPr>
          <p:cNvSpPr txBox="1"/>
          <p:nvPr/>
        </p:nvSpPr>
        <p:spPr>
          <a:xfrm>
            <a:off x="5142714" y="2330959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-</a:t>
            </a:r>
            <a:endParaRPr lang="de-DE" b="1" dirty="0">
              <a:solidFill>
                <a:srgbClr val="C0000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24BF58-C739-0854-8436-058F5108F43A}"/>
              </a:ext>
            </a:extLst>
          </p:cNvPr>
          <p:cNvSpPr txBox="1"/>
          <p:nvPr/>
        </p:nvSpPr>
        <p:spPr>
          <a:xfrm>
            <a:off x="5160470" y="3586591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-</a:t>
            </a:r>
            <a:endParaRPr lang="de-DE" b="1" dirty="0">
              <a:solidFill>
                <a:srgbClr val="C00000"/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15471B6-4C6B-F0C6-CF57-72805E4C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Elektrische Spannung - Anschaulich</a:t>
            </a:r>
          </a:p>
        </p:txBody>
      </p:sp>
    </p:spTree>
    <p:extLst>
      <p:ext uri="{BB962C8B-B14F-4D97-AF65-F5344CB8AC3E}">
        <p14:creationId xmlns:p14="http://schemas.microsoft.com/office/powerpoint/2010/main" val="58940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CBA47F4-A7EF-ECE0-9EA1-03E33EC0A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95" y="2011363"/>
            <a:ext cx="9241210" cy="4160837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5BFEB8F-F4D3-9A53-91CE-C838D020C338}"/>
              </a:ext>
            </a:extLst>
          </p:cNvPr>
          <p:cNvSpPr txBox="1"/>
          <p:nvPr/>
        </p:nvSpPr>
        <p:spPr>
          <a:xfrm>
            <a:off x="2539013" y="3355759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-</a:t>
            </a:r>
            <a:endParaRPr lang="de-DE" b="1" dirty="0">
              <a:solidFill>
                <a:srgbClr val="C0000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4C0F608-77A2-9E13-98B5-D3498630EF95}"/>
              </a:ext>
            </a:extLst>
          </p:cNvPr>
          <p:cNvSpPr txBox="1"/>
          <p:nvPr/>
        </p:nvSpPr>
        <p:spPr>
          <a:xfrm>
            <a:off x="5142714" y="2330959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-</a:t>
            </a:r>
            <a:endParaRPr lang="de-DE" b="1" dirty="0">
              <a:solidFill>
                <a:srgbClr val="C0000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4C244F4-AA8C-21E3-D29E-B7B19655F7C0}"/>
              </a:ext>
            </a:extLst>
          </p:cNvPr>
          <p:cNvSpPr txBox="1"/>
          <p:nvPr/>
        </p:nvSpPr>
        <p:spPr>
          <a:xfrm>
            <a:off x="5160470" y="3586591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-</a:t>
            </a:r>
            <a:endParaRPr lang="de-DE" b="1" dirty="0">
              <a:solidFill>
                <a:srgbClr val="C00000"/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7B88273-0F86-EDB1-366E-561C7197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Elektrische Spannung - Anschaulich</a:t>
            </a:r>
          </a:p>
        </p:txBody>
      </p:sp>
    </p:spTree>
    <p:extLst>
      <p:ext uri="{BB962C8B-B14F-4D97-AF65-F5344CB8AC3E}">
        <p14:creationId xmlns:p14="http://schemas.microsoft.com/office/powerpoint/2010/main" val="145521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412D24"/>
      </a:dk2>
      <a:lt2>
        <a:srgbClr val="E8E5E2"/>
      </a:lt2>
      <a:accent1>
        <a:srgbClr val="8DA6C2"/>
      </a:accent1>
      <a:accent2>
        <a:srgbClr val="79AAB0"/>
      </a:accent2>
      <a:accent3>
        <a:srgbClr val="81AA9D"/>
      </a:accent3>
      <a:accent4>
        <a:srgbClr val="77AF87"/>
      </a:accent4>
      <a:accent5>
        <a:srgbClr val="87AB81"/>
      </a:accent5>
      <a:accent6>
        <a:srgbClr val="91A973"/>
      </a:accent6>
      <a:hlink>
        <a:srgbClr val="9B7E5D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947269D3B29DC49A6435817E617189C" ma:contentTypeVersion="10" ma:contentTypeDescription="Ein neues Dokument erstellen." ma:contentTypeScope="" ma:versionID="aae7fbabd90276c4f67b569f439377a1">
  <xsd:schema xmlns:xsd="http://www.w3.org/2001/XMLSchema" xmlns:xs="http://www.w3.org/2001/XMLSchema" xmlns:p="http://schemas.microsoft.com/office/2006/metadata/properties" xmlns:ns2="0e537cdf-4558-4805-8afb-89ffe217d11f" xmlns:ns3="0f494e0f-95fd-4301-beb5-3da0d9a3814a" targetNamespace="http://schemas.microsoft.com/office/2006/metadata/properties" ma:root="true" ma:fieldsID="19e25dafe9b0c0d0383163d84e7e3c1d" ns2:_="" ns3:_="">
    <xsd:import namespace="0e537cdf-4558-4805-8afb-89ffe217d11f"/>
    <xsd:import namespace="0f494e0f-95fd-4301-beb5-3da0d9a381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537cdf-4558-4805-8afb-89ffe217d1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d3907c35-f31e-4d80-a937-414d8a03cf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494e0f-95fd-4301-beb5-3da0d9a3814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43d7753-24b7-4f43-8da8-11a025eac969}" ma:internalName="TaxCatchAll" ma:showField="CatchAllData" ma:web="0f494e0f-95fd-4301-beb5-3da0d9a381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e537cdf-4558-4805-8afb-89ffe217d11f">
      <Terms xmlns="http://schemas.microsoft.com/office/infopath/2007/PartnerControls"/>
    </lcf76f155ced4ddcb4097134ff3c332f>
    <TaxCatchAll xmlns="0f494e0f-95fd-4301-beb5-3da0d9a3814a" xsi:nil="true"/>
  </documentManagement>
</p:properties>
</file>

<file path=customXml/itemProps1.xml><?xml version="1.0" encoding="utf-8"?>
<ds:datastoreItem xmlns:ds="http://schemas.openxmlformats.org/officeDocument/2006/customXml" ds:itemID="{30C764FA-2359-4B85-8C34-3456E83293C8}"/>
</file>

<file path=customXml/itemProps2.xml><?xml version="1.0" encoding="utf-8"?>
<ds:datastoreItem xmlns:ds="http://schemas.openxmlformats.org/officeDocument/2006/customXml" ds:itemID="{E8F924A2-1B68-461C-B2F8-106AF8CDF34C}"/>
</file>

<file path=customXml/itemProps3.xml><?xml version="1.0" encoding="utf-8"?>
<ds:datastoreItem xmlns:ds="http://schemas.openxmlformats.org/officeDocument/2006/customXml" ds:itemID="{2599BC52-FCD6-47F3-B456-0ACD01C69B96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656</Words>
  <Application>Microsoft Office PowerPoint</Application>
  <PresentationFormat>Breitbild</PresentationFormat>
  <Paragraphs>80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Century Gothic</vt:lpstr>
      <vt:lpstr>Office</vt:lpstr>
      <vt:lpstr>BrushVTI</vt:lpstr>
      <vt:lpstr>Leuchtende Röhren</vt:lpstr>
      <vt:lpstr>Coulombsches Gesetz – elektr. Potential</vt:lpstr>
      <vt:lpstr>Elektrisches Potential</vt:lpstr>
      <vt:lpstr>Elektrisches Potential - Anschaulich</vt:lpstr>
      <vt:lpstr>Elektrisches Potential - Anschaulich</vt:lpstr>
      <vt:lpstr>Äquipotentialflächen</vt:lpstr>
      <vt:lpstr>Elektrische Spannung - Anschaulich</vt:lpstr>
      <vt:lpstr>Elektrische Spannung - Anschaulich</vt:lpstr>
      <vt:lpstr>Elektrische Spannung - Anschaulich</vt:lpstr>
      <vt:lpstr>Elektrische Spannung</vt:lpstr>
      <vt:lpstr>Elektrische Spannung - Stromkreis</vt:lpstr>
      <vt:lpstr>Superkondensator-Straßenbahn</vt:lpstr>
      <vt:lpstr>Kondensator </vt:lpstr>
      <vt:lpstr>Kondensator: Kapazität und gespeicherte Energie</vt:lpstr>
      <vt:lpstr>Aufgabe: Kondensator </vt:lpstr>
      <vt:lpstr>Die elektrische Feldstärke in homogenen Feldern</vt:lpstr>
      <vt:lpstr>Die elektrische Feldstärke in homogenen Feldern</vt:lpstr>
      <vt:lpstr>Übungsaufgaben </vt:lpstr>
      <vt:lpstr>Elektrisches Feld, Influenz, Feldlinienmodell, Feldstärke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Elektrostatik und  -dynamik</dc:title>
  <dc:creator>Oliver Kramer</dc:creator>
  <cp:lastModifiedBy>Oliver Kramer</cp:lastModifiedBy>
  <cp:revision>189</cp:revision>
  <dcterms:created xsi:type="dcterms:W3CDTF">2023-01-27T09:44:51Z</dcterms:created>
  <dcterms:modified xsi:type="dcterms:W3CDTF">2023-02-06T11:54:42Z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0x010100D947269D3B29DC49A6435817E617189C</vt:lpwstr>
  </property>
</Properties>
</file>